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75" r:id="rId4"/>
    <p:sldId id="269" r:id="rId5"/>
    <p:sldId id="258" r:id="rId6"/>
    <p:sldId id="259" r:id="rId7"/>
    <p:sldId id="264" r:id="rId8"/>
    <p:sldId id="262" r:id="rId9"/>
    <p:sldId id="260" r:id="rId10"/>
    <p:sldId id="265" r:id="rId11"/>
    <p:sldId id="261" r:id="rId12"/>
    <p:sldId id="268" r:id="rId13"/>
    <p:sldId id="266" r:id="rId14"/>
    <p:sldId id="267" r:id="rId15"/>
    <p:sldId id="276" r:id="rId16"/>
    <p:sldId id="27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1386" y="-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5000" r="-2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38200" y="2286000"/>
            <a:ext cx="76200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mages.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990600" y="1600200"/>
            <a:ext cx="7772400" cy="1371600"/>
          </a:xfrm>
        </p:spPr>
        <p:txBody>
          <a:bodyPr>
            <a:normAutofit fontScale="90000"/>
          </a:bodyPr>
          <a:lstStyle/>
          <a:p>
            <a:r>
              <a:rPr lang="en-US" b="1" dirty="0" smtClean="0">
                <a:latin typeface="AngsanaUPC" pitchFamily="18" charset="-34"/>
                <a:cs typeface="AngsanaUPC" pitchFamily="18" charset="-34"/>
              </a:rPr>
              <a:t>OCTAGON MANUFACTURING TECHNOLOGY</a:t>
            </a:r>
            <a:endParaRPr lang="en-US" b="1" dirty="0">
              <a:latin typeface="AngsanaUPC" pitchFamily="18" charset="-34"/>
              <a:cs typeface="AngsanaUPC" pitchFamily="18" charset="-34"/>
            </a:endParaRPr>
          </a:p>
        </p:txBody>
      </p:sp>
      <p:sp>
        <p:nvSpPr>
          <p:cNvPr id="3" name="Subtitle 2"/>
          <p:cNvSpPr>
            <a:spLocks noGrp="1"/>
          </p:cNvSpPr>
          <p:nvPr>
            <p:ph type="subTitle" idx="1"/>
          </p:nvPr>
        </p:nvSpPr>
        <p:spPr>
          <a:xfrm>
            <a:off x="1676400" y="2514600"/>
            <a:ext cx="6248400" cy="838200"/>
          </a:xfrm>
        </p:spPr>
        <p:txBody>
          <a:bodyPr>
            <a:noAutofit/>
          </a:bodyPr>
          <a:lstStyle/>
          <a:p>
            <a:r>
              <a:rPr lang="en-US" sz="2800" dirty="0" smtClean="0">
                <a:solidFill>
                  <a:schemeClr val="tx1"/>
                </a:solidFill>
                <a:latin typeface="+mj-lt"/>
              </a:rPr>
              <a:t>Special Purpose Machine (SPM) Manufacturing</a:t>
            </a:r>
            <a:br>
              <a:rPr lang="en-US" sz="2800" dirty="0" smtClean="0">
                <a:solidFill>
                  <a:schemeClr val="tx1"/>
                </a:solidFill>
                <a:latin typeface="+mj-lt"/>
              </a:rPr>
            </a:br>
            <a:r>
              <a:rPr lang="en-US" sz="2800" dirty="0" smtClean="0">
                <a:solidFill>
                  <a:schemeClr val="tx1"/>
                </a:solidFill>
                <a:latin typeface="+mj-lt"/>
              </a:rPr>
              <a:t>High-Precision Engineering • Automation • Custom Machinery Solutions</a:t>
            </a:r>
          </a:p>
          <a:p>
            <a:endParaRPr lang="en-US" sz="2800" dirty="0">
              <a:solidFill>
                <a:schemeClr val="tx1"/>
              </a:solidFill>
              <a:latin typeface="+mj-lt"/>
            </a:endParaRPr>
          </a:p>
        </p:txBody>
      </p:sp>
      <p:pic>
        <p:nvPicPr>
          <p:cNvPr id="4" name="Picture 2" descr="C:\Users\ajay\Desktop\prashant\ppt images\ocagon_logo-removebg-preview.png"/>
          <p:cNvPicPr>
            <a:picLocks noChangeAspect="1" noChangeArrowheads="1"/>
          </p:cNvPicPr>
          <p:nvPr/>
        </p:nvPicPr>
        <p:blipFill>
          <a:blip r:embed="rId3"/>
          <a:srcRect/>
          <a:stretch>
            <a:fillRect/>
          </a:stretch>
        </p:blipFill>
        <p:spPr bwMode="auto">
          <a:xfrm>
            <a:off x="3429000" y="609600"/>
            <a:ext cx="2590800" cy="2143126"/>
          </a:xfrm>
          <a:prstGeom prst="rect">
            <a:avLst/>
          </a:prstGeom>
          <a:noFill/>
        </p:spPr>
      </p:pic>
      <p:sp>
        <p:nvSpPr>
          <p:cNvPr id="8" name="Rectangle 7"/>
          <p:cNvSpPr/>
          <p:nvPr/>
        </p:nvSpPr>
        <p:spPr>
          <a:xfrm>
            <a:off x="1066800" y="4953000"/>
            <a:ext cx="6781800" cy="1261884"/>
          </a:xfrm>
          <a:prstGeom prst="rect">
            <a:avLst/>
          </a:prstGeom>
        </p:spPr>
        <p:txBody>
          <a:bodyPr wrap="square">
            <a:spAutoFit/>
          </a:bodyPr>
          <a:lstStyle/>
          <a:p>
            <a:r>
              <a:rPr lang="en-US" sz="2000" b="1" dirty="0" smtClean="0">
                <a:cs typeface="Times New Roman" panose="02020603050405020304" pitchFamily="18" charset="0"/>
              </a:rPr>
              <a:t/>
            </a:r>
            <a:br>
              <a:rPr lang="en-US" sz="2000" b="1" dirty="0" smtClean="0">
                <a:cs typeface="Times New Roman" panose="02020603050405020304" pitchFamily="18" charset="0"/>
              </a:rPr>
            </a:br>
            <a:r>
              <a:rPr lang="en-US" sz="2000" b="1" dirty="0" smtClean="0">
                <a:latin typeface="BankGothic Md BT" pitchFamily="34" charset="0"/>
                <a:cs typeface="Times New Roman" panose="02020603050405020304" pitchFamily="18" charset="0"/>
              </a:rPr>
              <a:t>FACTORY ADDRESS:</a:t>
            </a:r>
            <a:r>
              <a:rPr lang="en-US" sz="2000" b="1" dirty="0" smtClean="0">
                <a:cs typeface="Times New Roman" panose="02020603050405020304" pitchFamily="18" charset="0"/>
              </a:rPr>
              <a:t/>
            </a:r>
            <a:br>
              <a:rPr lang="en-US" sz="2000" b="1" dirty="0" smtClean="0">
                <a:cs typeface="Times New Roman" panose="02020603050405020304" pitchFamily="18" charset="0"/>
              </a:rPr>
            </a:br>
            <a:r>
              <a:rPr lang="en-US" dirty="0" smtClean="0"/>
              <a:t>survey no.576/10, near municipal water </a:t>
            </a:r>
            <a:r>
              <a:rPr lang="en-US" dirty="0" err="1" smtClean="0"/>
              <a:t>tank,wagh</a:t>
            </a:r>
            <a:r>
              <a:rPr lang="en-US" dirty="0" smtClean="0"/>
              <a:t> </a:t>
            </a:r>
            <a:r>
              <a:rPr lang="en-US" dirty="0" err="1" smtClean="0"/>
              <a:t>dongar</a:t>
            </a:r>
            <a:r>
              <a:rPr lang="en-US" dirty="0" smtClean="0"/>
              <a:t>,</a:t>
            </a:r>
            <a:br>
              <a:rPr lang="en-US" dirty="0" smtClean="0"/>
            </a:br>
            <a:r>
              <a:rPr lang="en-US" dirty="0" err="1" smtClean="0"/>
              <a:t>saswad,tal</a:t>
            </a:r>
            <a:r>
              <a:rPr lang="en-US" dirty="0" smtClean="0"/>
              <a:t>. </a:t>
            </a:r>
            <a:r>
              <a:rPr lang="en-US" dirty="0" err="1" smtClean="0"/>
              <a:t>Purandar,dist.Pune</a:t>
            </a:r>
            <a:r>
              <a:rPr lang="en-US" dirty="0" smtClean="0"/>
              <a:t> 412301.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3000"/>
            <a:ext cx="8229600" cy="1143000"/>
          </a:xfrm>
        </p:spPr>
        <p:txBody>
          <a:bodyPr/>
          <a:lstStyle/>
          <a:p>
            <a:r>
              <a:rPr lang="en-US" sz="2800" dirty="0" smtClean="0"/>
              <a:t>VISION</a:t>
            </a:r>
            <a:endParaRPr lang="en-US" sz="2800" dirty="0"/>
          </a:p>
        </p:txBody>
      </p:sp>
      <p:sp>
        <p:nvSpPr>
          <p:cNvPr id="3" name="Content Placeholder 2"/>
          <p:cNvSpPr>
            <a:spLocks noGrp="1"/>
          </p:cNvSpPr>
          <p:nvPr>
            <p:ph idx="1"/>
          </p:nvPr>
        </p:nvSpPr>
        <p:spPr>
          <a:xfrm>
            <a:off x="304800" y="2133601"/>
            <a:ext cx="8229600" cy="4724400"/>
          </a:xfrm>
        </p:spPr>
        <p:txBody>
          <a:bodyPr/>
          <a:lstStyle/>
          <a:p>
            <a:r>
              <a:rPr lang="en-US" sz="1400" dirty="0" smtClean="0"/>
              <a:t>TO BECOME ONE OF THE MAJOR TECHNOLOGY PROVIDERS FOR RELIABLE AND AFFORDABLE SOLUTIONS FOR THE MANUFACTURING INDUSTRY.</a:t>
            </a:r>
            <a:endParaRPr lang="en-US" sz="1400" b="1" dirty="0" smtClean="0">
              <a:cs typeface="Times New Roman" panose="02020603050405020304" pitchFamily="18" charset="0"/>
            </a:endParaRPr>
          </a:p>
          <a:p>
            <a:pPr algn="ctr">
              <a:buNone/>
            </a:pPr>
            <a:r>
              <a:rPr lang="en-US" dirty="0" smtClean="0"/>
              <a:t> </a:t>
            </a:r>
            <a:r>
              <a:rPr lang="en-US" sz="2800" dirty="0" smtClean="0">
                <a:latin typeface="+mj-lt"/>
              </a:rPr>
              <a:t>MISSION</a:t>
            </a:r>
          </a:p>
          <a:p>
            <a:r>
              <a:rPr lang="en-US" sz="1400" dirty="0" smtClean="0">
                <a:cs typeface="Times New Roman" panose="02020603050405020304" pitchFamily="18" charset="0"/>
              </a:rPr>
              <a:t>WE MAKE STATE OF THE ART RELIABLE AUTOMATIC AND SEMIAUTOMATIC CNC MACHINES TAILORED TO EXCEED  EXACT REQUIREMENTS OF THE CUSTOMERS IN INDUSTRY AND DEFENCE SECTOR</a:t>
            </a:r>
            <a:endParaRPr lang="en-US" sz="1400" dirty="0" smtClean="0">
              <a:latin typeface="Copperplate Gothic Light" panose="020E0507020206020404" pitchFamily="34" charset="0"/>
              <a:cs typeface="Times New Roman" panose="02020603050405020304"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3810000" cy="6858000"/>
            <a:chOff x="0" y="0"/>
            <a:chExt cx="757905" cy="1274980"/>
          </a:xfrm>
        </p:grpSpPr>
        <p:sp>
          <p:nvSpPr>
            <p:cNvPr id="3" name="Freeform 3"/>
            <p:cNvSpPr/>
            <p:nvPr/>
          </p:nvSpPr>
          <p:spPr>
            <a:xfrm>
              <a:off x="0" y="0"/>
              <a:ext cx="757905" cy="1274980"/>
            </a:xfrm>
            <a:custGeom>
              <a:avLst/>
              <a:gdLst/>
              <a:ahLst/>
              <a:cxnLst/>
              <a:rect l="l" t="t" r="r" b="b"/>
              <a:pathLst>
                <a:path w="757905" h="1274980">
                  <a:moveTo>
                    <a:pt x="0" y="0"/>
                  </a:moveTo>
                  <a:lnTo>
                    <a:pt x="757905" y="0"/>
                  </a:lnTo>
                  <a:lnTo>
                    <a:pt x="757905" y="1274980"/>
                  </a:lnTo>
                  <a:lnTo>
                    <a:pt x="0" y="1274980"/>
                  </a:lnTo>
                  <a:close/>
                </a:path>
              </a:pathLst>
            </a:custGeom>
            <a:blipFill>
              <a:blip r:embed="rId2"/>
              <a:stretch>
                <a:fillRect t="-58" b="-58"/>
              </a:stretch>
            </a:blipFill>
          </p:spPr>
        </p:sp>
      </p:grpSp>
      <p:grpSp>
        <p:nvGrpSpPr>
          <p:cNvPr id="4" name="Group 4"/>
          <p:cNvGrpSpPr/>
          <p:nvPr/>
        </p:nvGrpSpPr>
        <p:grpSpPr>
          <a:xfrm>
            <a:off x="3929063" y="1041400"/>
            <a:ext cx="4162425" cy="3072650"/>
            <a:chOff x="0" y="0"/>
            <a:chExt cx="11099800" cy="6145300"/>
          </a:xfrm>
        </p:grpSpPr>
        <p:sp>
          <p:nvSpPr>
            <p:cNvPr id="5" name="TextBox 5"/>
            <p:cNvSpPr txBox="1"/>
            <p:nvPr/>
          </p:nvSpPr>
          <p:spPr>
            <a:xfrm>
              <a:off x="0" y="3267076"/>
              <a:ext cx="11099800" cy="2878224"/>
            </a:xfrm>
            <a:prstGeom prst="rect">
              <a:avLst/>
            </a:prstGeom>
          </p:spPr>
          <p:txBody>
            <a:bodyPr lIns="0" tIns="0" rIns="0" bIns="0" rtlCol="0" anchor="t">
              <a:spAutoFit/>
            </a:bodyPr>
            <a:lstStyle/>
            <a:p>
              <a:pPr>
                <a:lnSpc>
                  <a:spcPts val="1646"/>
                </a:lnSpc>
              </a:pPr>
              <a:r>
                <a:rPr lang="en-US" sz="1600" dirty="0">
                  <a:latin typeface="+mj-lt"/>
                  <a:ea typeface="Clear Sans"/>
                  <a:cs typeface="Clear Sans"/>
                  <a:sym typeface="Clear Sans"/>
                </a:rPr>
                <a:t>By implementing our innovative solutions, </a:t>
              </a:r>
              <a:r>
                <a:rPr lang="en-US" sz="1600" b="1" dirty="0">
                  <a:latin typeface="+mj-lt"/>
                  <a:ea typeface="Clear Sans Bold"/>
                  <a:cs typeface="Clear Sans Bold"/>
                  <a:sym typeface="Clear Sans Bold"/>
                </a:rPr>
                <a:t>we might save you more than 30% to 50% of your valuable production time</a:t>
              </a:r>
              <a:r>
                <a:rPr lang="en-US" sz="1600" dirty="0">
                  <a:latin typeface="+mj-lt"/>
                  <a:ea typeface="Clear Sans"/>
                  <a:cs typeface="Clear Sans"/>
                  <a:sym typeface="Clear Sans"/>
                </a:rPr>
                <a:t>. This significant reduction in time not only improves efficiency but also enhances overall productivity, allowing your team to focus on what truly matters in the manufacturing process.</a:t>
              </a:r>
            </a:p>
          </p:txBody>
        </p:sp>
        <p:sp>
          <p:nvSpPr>
            <p:cNvPr id="6" name="TextBox 6"/>
            <p:cNvSpPr txBox="1"/>
            <p:nvPr/>
          </p:nvSpPr>
          <p:spPr>
            <a:xfrm>
              <a:off x="0" y="2120900"/>
              <a:ext cx="11099800" cy="383694"/>
            </a:xfrm>
            <a:prstGeom prst="rect">
              <a:avLst/>
            </a:prstGeom>
          </p:spPr>
          <p:txBody>
            <a:bodyPr lIns="0" tIns="0" rIns="0" bIns="0" rtlCol="0" anchor="t">
              <a:spAutoFit/>
            </a:bodyPr>
            <a:lstStyle/>
            <a:p>
              <a:pPr>
                <a:lnSpc>
                  <a:spcPts val="1612"/>
                </a:lnSpc>
                <a:spcBef>
                  <a:spcPct val="0"/>
                </a:spcBef>
              </a:pPr>
              <a:r>
                <a:rPr lang="en-US" sz="1300" b="1" dirty="0">
                  <a:latin typeface="Clear Sans Bold"/>
                  <a:ea typeface="Clear Sans Bold"/>
                  <a:cs typeface="Clear Sans Bold"/>
                  <a:sym typeface="Clear Sans Bold"/>
                </a:rPr>
                <a:t>TIME SAVINGS</a:t>
              </a:r>
            </a:p>
          </p:txBody>
        </p:sp>
        <p:sp>
          <p:nvSpPr>
            <p:cNvPr id="7" name="TextBox 7"/>
            <p:cNvSpPr txBox="1"/>
            <p:nvPr/>
          </p:nvSpPr>
          <p:spPr>
            <a:xfrm>
              <a:off x="0" y="0"/>
              <a:ext cx="11099800" cy="1131978"/>
            </a:xfrm>
            <a:prstGeom prst="rect">
              <a:avLst/>
            </a:prstGeom>
          </p:spPr>
          <p:txBody>
            <a:bodyPr lIns="0" tIns="0" rIns="0" bIns="0" rtlCol="0" anchor="t">
              <a:spAutoFit/>
            </a:bodyPr>
            <a:lstStyle/>
            <a:p>
              <a:pPr>
                <a:lnSpc>
                  <a:spcPts val="4703"/>
                </a:lnSpc>
              </a:pPr>
              <a:r>
                <a:rPr lang="en-US" sz="3900" spc="-78" dirty="0">
                  <a:latin typeface="Tenor Sans"/>
                  <a:ea typeface="Tenor Sans"/>
                  <a:cs typeface="Tenor Sans"/>
                  <a:sym typeface="Tenor Sans"/>
                </a:rPr>
                <a:t>30% – 50%</a:t>
              </a: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1700" b="1" kern="0" dirty="0" smtClean="0">
                <a:latin typeface="+mn-lt"/>
                <a:cs typeface="Times New Roman" panose="02020603050405020304" pitchFamily="18" charset="0"/>
              </a:rPr>
              <a:t>INTRODUCTION</a:t>
            </a:r>
            <a:r>
              <a:rPr lang="en-US" b="1" kern="0" dirty="0" smtClean="0">
                <a:solidFill>
                  <a:srgbClr val="FF0000"/>
                </a:solidFill>
                <a:cs typeface="Times New Roman" panose="02020603050405020304" pitchFamily="18" charset="0"/>
              </a:rPr>
              <a:t/>
            </a:r>
            <a:br>
              <a:rPr lang="en-US" b="1" kern="0" dirty="0" smtClean="0">
                <a:solidFill>
                  <a:srgbClr val="FF0000"/>
                </a:solidFill>
                <a:cs typeface="Times New Roman" panose="02020603050405020304" pitchFamily="18" charset="0"/>
              </a:rPr>
            </a:br>
            <a:endParaRPr lang="en-US" dirty="0"/>
          </a:p>
        </p:txBody>
      </p:sp>
      <p:sp>
        <p:nvSpPr>
          <p:cNvPr id="4" name="TextBox 3">
            <a:extLst>
              <a:ext uri="{FF2B5EF4-FFF2-40B4-BE49-F238E27FC236}">
                <a16:creationId xmlns:a16="http://schemas.microsoft.com/office/drawing/2014/main" xmlns="" id="{AEEDF401-4065-408F-9F76-661CAE83BEC9}"/>
              </a:ext>
            </a:extLst>
          </p:cNvPr>
          <p:cNvSpPr txBox="1"/>
          <p:nvPr/>
        </p:nvSpPr>
        <p:spPr>
          <a:xfrm>
            <a:off x="381000" y="990600"/>
            <a:ext cx="8763000" cy="3416320"/>
          </a:xfrm>
          <a:prstGeom prst="rect">
            <a:avLst/>
          </a:prstGeom>
          <a:noFill/>
        </p:spPr>
        <p:txBody>
          <a:bodyPr wrap="square" rtlCol="0">
            <a:spAutoFit/>
          </a:bodyPr>
          <a:lstStyle/>
          <a:p>
            <a:pPr fontAlgn="base"/>
            <a:r>
              <a:rPr lang="en-US" b="0" i="0" dirty="0">
                <a:effectLst/>
                <a:latin typeface="+mj-lt"/>
              </a:rPr>
              <a:t>Established in the year 2010 at Pune, Maharashtra, We “OCTAGON MANUFACTURING TECHNOLOGY” is a PARTNERSHIP based firm, engaged as the leading manufacturer and service provider of CNC SPM milling machines,CNC drilling machines,CNC twin spindle </a:t>
            </a:r>
            <a:r>
              <a:rPr lang="en-US" b="0" i="0" dirty="0" smtClean="0">
                <a:effectLst/>
                <a:latin typeface="+mj-lt"/>
              </a:rPr>
              <a:t>Gear tooth </a:t>
            </a:r>
            <a:r>
              <a:rPr lang="en-US" b="0" i="0" dirty="0">
                <a:effectLst/>
                <a:latin typeface="+mj-lt"/>
              </a:rPr>
              <a:t>Chamfering machines </a:t>
            </a:r>
            <a:r>
              <a:rPr lang="en-US" b="0" i="0" dirty="0" smtClean="0">
                <a:effectLst/>
                <a:latin typeface="+mj-lt"/>
              </a:rPr>
              <a:t>and oil hole drilling </a:t>
            </a:r>
            <a:r>
              <a:rPr lang="en-US" dirty="0" smtClean="0">
                <a:latin typeface="+mj-lt"/>
              </a:rPr>
              <a:t>CNC </a:t>
            </a:r>
            <a:r>
              <a:rPr lang="en-US" b="0" i="0" dirty="0" smtClean="0">
                <a:effectLst/>
                <a:latin typeface="+mj-lt"/>
              </a:rPr>
              <a:t>machine and </a:t>
            </a:r>
            <a:r>
              <a:rPr lang="en-US" b="0" i="0" dirty="0">
                <a:effectLst/>
                <a:latin typeface="+mj-lt"/>
              </a:rPr>
              <a:t>various types of dedicated application CNC machines. </a:t>
            </a:r>
            <a:r>
              <a:rPr lang="en-US" dirty="0" smtClean="0">
                <a:latin typeface="+mj-lt"/>
              </a:rPr>
              <a:t>We have in house precision measurement tasks internally, using own specialized tools, equipment.</a:t>
            </a:r>
            <a:endParaRPr lang="en-US" b="0" i="0" dirty="0" smtClean="0">
              <a:effectLst/>
              <a:latin typeface="+mj-lt"/>
            </a:endParaRPr>
          </a:p>
          <a:p>
            <a:pPr fontAlgn="base"/>
            <a:endParaRPr lang="en-US" dirty="0" smtClean="0">
              <a:solidFill>
                <a:srgbClr val="001C54"/>
              </a:solidFill>
              <a:latin typeface="+mj-lt"/>
            </a:endParaRPr>
          </a:p>
          <a:p>
            <a:pPr algn="just" fontAlgn="base"/>
            <a:r>
              <a:rPr lang="en-US" dirty="0" smtClean="0">
                <a:latin typeface="+mj-lt"/>
              </a:rPr>
              <a:t>We are having tie-ups with our vendor who serve us with the best in quality and brand material. Our vendors are only a call away for the service they provide. Our Equipment’s and Machines can be manufactured with different range of materials ranging from EN8, SS 304, SS 316, SS 310, etc. as per the design and requirement.</a:t>
            </a:r>
          </a:p>
          <a:p>
            <a:pPr algn="just"/>
            <a:endParaRPr lang="en-US" dirty="0">
              <a:latin typeface="+mj-lt"/>
            </a:endParaRPr>
          </a:p>
        </p:txBody>
      </p:sp>
      <p:sp>
        <p:nvSpPr>
          <p:cNvPr id="6" name="Rectangle 2">
            <a:extLst>
              <a:ext uri="{FF2B5EF4-FFF2-40B4-BE49-F238E27FC236}">
                <a16:creationId xmlns:a16="http://schemas.microsoft.com/office/drawing/2014/main" xmlns="" id="{C69077DF-E476-453C-8358-24D5F5833BB3}"/>
              </a:ext>
            </a:extLst>
          </p:cNvPr>
          <p:cNvSpPr txBox="1">
            <a:spLocks noRot="1" noChangeArrowheads="1"/>
          </p:cNvSpPr>
          <p:nvPr/>
        </p:nvSpPr>
        <p:spPr bwMode="auto">
          <a:xfrm>
            <a:off x="1145568" y="0"/>
            <a:ext cx="7846032"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en-US" sz="3600" b="1" kern="0" dirty="0">
              <a:solidFill>
                <a:srgbClr val="FF0000"/>
              </a:solidFill>
              <a:ea typeface="+mj-ea"/>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smtClean="0"/>
              <a:t>Product List</a:t>
            </a:r>
            <a:endParaRPr lang="en-US" dirty="0"/>
          </a:p>
        </p:txBody>
      </p:sp>
      <p:sp>
        <p:nvSpPr>
          <p:cNvPr id="3" name="Content Placeholder 2"/>
          <p:cNvSpPr>
            <a:spLocks noGrp="1"/>
          </p:cNvSpPr>
          <p:nvPr>
            <p:ph idx="1"/>
          </p:nvPr>
        </p:nvSpPr>
        <p:spPr/>
        <p:txBody>
          <a:bodyPr>
            <a:normAutofit/>
          </a:bodyPr>
          <a:lstStyle/>
          <a:p>
            <a:r>
              <a:rPr lang="en-US" dirty="0" smtClean="0"/>
              <a:t>Five Axis CNC Precision Drilling And Milling Machine</a:t>
            </a:r>
          </a:p>
          <a:p>
            <a:r>
              <a:rPr lang="en-US" dirty="0" smtClean="0"/>
              <a:t>Twin Spindle Gantry mill CNC Machine</a:t>
            </a:r>
          </a:p>
          <a:p>
            <a:r>
              <a:rPr lang="en-US" dirty="0" smtClean="0"/>
              <a:t>Twin Spindle Gear Chamfering CNC machine</a:t>
            </a:r>
          </a:p>
          <a:p>
            <a:r>
              <a:rPr lang="en-US" dirty="0" smtClean="0"/>
              <a:t>Oil hole drilling CNC machine</a:t>
            </a:r>
          </a:p>
          <a:p>
            <a:r>
              <a:rPr lang="en-US" dirty="0" smtClean="0"/>
              <a:t>Sliding Head CNC machine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normAutofit fontScale="90000"/>
          </a:bodyPr>
          <a:lstStyle/>
          <a:p>
            <a:r>
              <a:rPr lang="en-US" dirty="0" smtClean="0"/>
              <a:t>Five Axis CNC Precision Drilling And Milling Machine</a:t>
            </a:r>
          </a:p>
        </p:txBody>
      </p:sp>
      <p:sp>
        <p:nvSpPr>
          <p:cNvPr id="5" name="Content Placeholder 4"/>
          <p:cNvSpPr>
            <a:spLocks noGrp="1"/>
          </p:cNvSpPr>
          <p:nvPr>
            <p:ph idx="1"/>
          </p:nvPr>
        </p:nvSpPr>
        <p:spPr>
          <a:xfrm>
            <a:off x="457200" y="1371600"/>
            <a:ext cx="3505200" cy="4525963"/>
          </a:xfrm>
        </p:spPr>
        <p:txBody>
          <a:bodyPr>
            <a:noAutofit/>
          </a:bodyPr>
          <a:lstStyle/>
          <a:p>
            <a:endParaRPr lang="en-US" sz="2000" dirty="0" smtClean="0"/>
          </a:p>
          <a:p>
            <a:r>
              <a:rPr lang="en-US" sz="2000" b="1" dirty="0" smtClean="0"/>
              <a:t>Key Features</a:t>
            </a:r>
          </a:p>
          <a:p>
            <a:r>
              <a:rPr lang="en-US" sz="2000" dirty="0" smtClean="0"/>
              <a:t>Multi-axis CNC machines have transformed modern manufacturing.</a:t>
            </a:r>
          </a:p>
          <a:p>
            <a:r>
              <a:rPr lang="en-US" sz="2000" dirty="0" smtClean="0"/>
              <a:t>A 5-axis drilling machine allows simultaneous movement along </a:t>
            </a:r>
            <a:r>
              <a:rPr lang="en-US" sz="2000" b="1" dirty="0" smtClean="0"/>
              <a:t>X, Y, Z</a:t>
            </a:r>
            <a:r>
              <a:rPr lang="en-US" sz="2000" dirty="0" smtClean="0"/>
              <a:t> and </a:t>
            </a:r>
            <a:r>
              <a:rPr lang="en-US" sz="2000" b="1" dirty="0" smtClean="0"/>
              <a:t>two rotational axes (A, B or C)</a:t>
            </a:r>
            <a:r>
              <a:rPr lang="en-US" sz="2000" dirty="0" smtClean="0"/>
              <a:t>.</a:t>
            </a:r>
          </a:p>
          <a:p>
            <a:r>
              <a:rPr lang="en-US" sz="2000" dirty="0" smtClean="0"/>
              <a:t>Highly suitable for complex, precision drilling tasks.</a:t>
            </a:r>
          </a:p>
          <a:p>
            <a:endParaRPr lang="en-US" sz="2000" dirty="0"/>
          </a:p>
        </p:txBody>
      </p:sp>
      <p:pic>
        <p:nvPicPr>
          <p:cNvPr id="7" name="Picture 5" descr="D:\CNC_MILLING_MACHINE\FIVE AXES CNC MILLING MACHINE\FIVE AXES CNC photos and videos\5AXIS_4.jpg"/>
          <p:cNvPicPr>
            <a:picLocks noChangeAspect="1" noChangeArrowheads="1"/>
          </p:cNvPicPr>
          <p:nvPr/>
        </p:nvPicPr>
        <p:blipFill>
          <a:blip r:embed="rId3" cstate="print"/>
          <a:srcRect/>
          <a:stretch>
            <a:fillRect/>
          </a:stretch>
        </p:blipFill>
        <p:spPr bwMode="auto">
          <a:xfrm>
            <a:off x="4343400" y="1676400"/>
            <a:ext cx="3581400" cy="47752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Overview</a:t>
            </a:r>
            <a:endParaRPr lang="en-US" dirty="0"/>
          </a:p>
        </p:txBody>
      </p:sp>
      <p:sp>
        <p:nvSpPr>
          <p:cNvPr id="5" name="Content Placeholder 4"/>
          <p:cNvSpPr>
            <a:spLocks noGrp="1"/>
          </p:cNvSpPr>
          <p:nvPr>
            <p:ph idx="1"/>
          </p:nvPr>
        </p:nvSpPr>
        <p:spPr>
          <a:xfrm>
            <a:off x="457200" y="1143000"/>
            <a:ext cx="8229600" cy="4525963"/>
          </a:xfrm>
        </p:spPr>
        <p:txBody>
          <a:bodyPr>
            <a:noAutofit/>
          </a:bodyPr>
          <a:lstStyle/>
          <a:p>
            <a:pPr fontAlgn="t">
              <a:buNone/>
            </a:pPr>
            <a:r>
              <a:rPr lang="en-US" sz="1800" b="1" dirty="0" smtClean="0"/>
              <a:t>Machine Structure-</a:t>
            </a:r>
          </a:p>
          <a:p>
            <a:r>
              <a:rPr lang="en-US" sz="1800" b="1" dirty="0" smtClean="0"/>
              <a:t>Axes:</a:t>
            </a:r>
            <a:r>
              <a:rPr lang="en-US" sz="1800" dirty="0" smtClean="0"/>
              <a:t> X, Y, Z linear axes + A &amp; B rotational axes</a:t>
            </a:r>
          </a:p>
          <a:p>
            <a:r>
              <a:rPr lang="en-US" sz="1800" b="1" dirty="0" smtClean="0"/>
              <a:t>Structure:</a:t>
            </a:r>
            <a:r>
              <a:rPr lang="en-US" sz="1800" dirty="0" smtClean="0"/>
              <a:t> High-rigidity frame for vibration reduction</a:t>
            </a:r>
          </a:p>
          <a:p>
            <a:pPr>
              <a:buNone/>
            </a:pPr>
            <a:r>
              <a:rPr lang="en-US" sz="1800" b="1" dirty="0" smtClean="0"/>
              <a:t>Key Components</a:t>
            </a:r>
          </a:p>
          <a:p>
            <a:r>
              <a:rPr lang="en-US" sz="1800" dirty="0" smtClean="0"/>
              <a:t>CNC Controller</a:t>
            </a:r>
          </a:p>
          <a:p>
            <a:r>
              <a:rPr lang="en-US" sz="1800" dirty="0" smtClean="0"/>
              <a:t>Spindle (High-speed)</a:t>
            </a:r>
          </a:p>
          <a:p>
            <a:r>
              <a:rPr lang="en-US" sz="1800" dirty="0" smtClean="0"/>
              <a:t>Linear Guide ways &amp; Ball Screws</a:t>
            </a:r>
          </a:p>
          <a:p>
            <a:r>
              <a:rPr lang="en-US" sz="1800" dirty="0" smtClean="0"/>
              <a:t>Coolant &amp; Chip Management System</a:t>
            </a:r>
          </a:p>
          <a:p>
            <a:r>
              <a:rPr lang="en-US" sz="1800" dirty="0" smtClean="0"/>
              <a:t>Fixture/Work holding System</a:t>
            </a:r>
          </a:p>
          <a:p>
            <a:pPr>
              <a:buNone/>
            </a:pPr>
            <a:r>
              <a:rPr lang="en-US" sz="1800" b="1" dirty="0" smtClean="0"/>
              <a:t>Major Capabilities</a:t>
            </a:r>
          </a:p>
          <a:p>
            <a:r>
              <a:rPr lang="en-US" sz="1800" dirty="0" smtClean="0"/>
              <a:t>Precision Drilling (Inclined &amp; deep-hole drilling)</a:t>
            </a:r>
          </a:p>
          <a:p>
            <a:r>
              <a:rPr lang="en-US" sz="1800" dirty="0" smtClean="0"/>
              <a:t>Thread Milling</a:t>
            </a:r>
          </a:p>
          <a:p>
            <a:r>
              <a:rPr lang="en-US" sz="1800" dirty="0" smtClean="0"/>
              <a:t>Pocketing &amp; Slotting</a:t>
            </a:r>
          </a:p>
          <a:p>
            <a:r>
              <a:rPr lang="en-US" sz="1800" dirty="0" smtClean="0"/>
              <a:t>Multi-plane machining in single setup</a:t>
            </a:r>
          </a:p>
          <a:p>
            <a:r>
              <a:rPr lang="en-US" sz="1800" dirty="0" smtClean="0"/>
              <a:t>High-speed machining of complex profiles</a:t>
            </a:r>
          </a:p>
          <a:p>
            <a:endParaRPr lang="en-US" sz="1800" dirty="0" smtClean="0"/>
          </a:p>
          <a:p>
            <a:endParaRPr lang="en-US" sz="1800" dirty="0" smtClean="0"/>
          </a:p>
          <a:p>
            <a:endParaRPr lang="en-US"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lstStyle/>
          <a:p>
            <a:r>
              <a:rPr lang="en-US" dirty="0" smtClean="0"/>
              <a:t>5 </a:t>
            </a:r>
            <a:r>
              <a:rPr lang="en-US" i="1" dirty="0" smtClean="0"/>
              <a:t>AXIS</a:t>
            </a:r>
            <a:r>
              <a:rPr lang="en-US" dirty="0" smtClean="0"/>
              <a:t> SPM VMC</a:t>
            </a:r>
            <a:endParaRPr lang="en-US" dirty="0"/>
          </a:p>
        </p:txBody>
      </p:sp>
      <p:pic>
        <p:nvPicPr>
          <p:cNvPr id="1026" name="Picture 2" descr="D:\CNC_MILLING_MACHINE\FIVE AXES CNC MILLING MACHINE\FIVE AXES CNC photos and videos\5AXIS_1.jpg"/>
          <p:cNvPicPr>
            <a:picLocks noGrp="1" noChangeAspect="1" noChangeArrowheads="1"/>
          </p:cNvPicPr>
          <p:nvPr>
            <p:ph idx="1"/>
          </p:nvPr>
        </p:nvPicPr>
        <p:blipFill>
          <a:blip r:embed="rId2" cstate="print"/>
          <a:srcRect/>
          <a:stretch>
            <a:fillRect/>
          </a:stretch>
        </p:blipFill>
        <p:spPr bwMode="auto">
          <a:xfrm>
            <a:off x="3352800" y="3124200"/>
            <a:ext cx="2514600" cy="3352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7" name="Picture 3" descr="D:\CNC_MILLING_MACHINE\FIVE AXES CNC MILLING MACHINE\FIVE AXES CNC photos and videos\5AXIS_2.jpg"/>
          <p:cNvPicPr>
            <a:picLocks noChangeAspect="1" noChangeArrowheads="1"/>
          </p:cNvPicPr>
          <p:nvPr/>
        </p:nvPicPr>
        <p:blipFill>
          <a:blip r:embed="rId3" cstate="print"/>
          <a:srcRect b="14925"/>
          <a:stretch>
            <a:fillRect/>
          </a:stretch>
        </p:blipFill>
        <p:spPr bwMode="auto">
          <a:xfrm>
            <a:off x="161424" y="3124200"/>
            <a:ext cx="2955758" cy="3352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9" name="Picture 5" descr="D:\CNC_MILLING_MACHINE\FIVE AXES CNC MILLING MACHINE\FIVE AXES CNC photos and videos\5AXIS_4.jpg"/>
          <p:cNvPicPr>
            <a:picLocks noChangeAspect="1" noChangeArrowheads="1"/>
          </p:cNvPicPr>
          <p:nvPr/>
        </p:nvPicPr>
        <p:blipFill>
          <a:blip r:embed="rId4" cstate="print"/>
          <a:srcRect/>
          <a:stretch>
            <a:fillRect/>
          </a:stretch>
        </p:blipFill>
        <p:spPr bwMode="auto">
          <a:xfrm>
            <a:off x="6172200" y="3048000"/>
            <a:ext cx="2552700" cy="340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715962"/>
          </a:xfrm>
        </p:spPr>
        <p:txBody>
          <a:bodyPr>
            <a:normAutofit fontScale="90000"/>
          </a:bodyPr>
          <a:lstStyle/>
          <a:p>
            <a:r>
              <a:rPr lang="en-US" dirty="0" smtClean="0"/>
              <a:t>Twin Spindle Gantry mill CNC Machine</a:t>
            </a:r>
            <a:br>
              <a:rPr lang="en-US" dirty="0" smtClean="0"/>
            </a:br>
            <a:endParaRPr lang="en-US" dirty="0"/>
          </a:p>
        </p:txBody>
      </p:sp>
      <p:sp>
        <p:nvSpPr>
          <p:cNvPr id="3" name="Content Placeholder 2"/>
          <p:cNvSpPr>
            <a:spLocks noGrp="1"/>
          </p:cNvSpPr>
          <p:nvPr>
            <p:ph idx="1"/>
          </p:nvPr>
        </p:nvSpPr>
        <p:spPr>
          <a:xfrm>
            <a:off x="304800" y="1066800"/>
            <a:ext cx="3581400" cy="5059363"/>
          </a:xfrm>
        </p:spPr>
        <p:txBody>
          <a:bodyPr>
            <a:normAutofit/>
          </a:bodyPr>
          <a:lstStyle/>
          <a:p>
            <a:r>
              <a:rPr lang="en-US" sz="2400" b="1" dirty="0" smtClean="0"/>
              <a:t>Key Features</a:t>
            </a:r>
          </a:p>
          <a:p>
            <a:r>
              <a:rPr lang="en-US" sz="2400" dirty="0" smtClean="0"/>
              <a:t>Bridge-type gantry with dual vertical columns</a:t>
            </a:r>
          </a:p>
          <a:p>
            <a:r>
              <a:rPr lang="en-US" sz="2400" dirty="0" smtClean="0"/>
              <a:t>High rigidity for heavy-duty machining</a:t>
            </a:r>
          </a:p>
          <a:p>
            <a:r>
              <a:rPr lang="en-US" sz="2400" dirty="0" smtClean="0"/>
              <a:t>Large working envelope</a:t>
            </a:r>
          </a:p>
          <a:p>
            <a:r>
              <a:rPr lang="en-US" sz="2400" dirty="0" smtClean="0"/>
              <a:t>Supports 3-axis, 4-axis, or 5-axis configurations</a:t>
            </a:r>
          </a:p>
          <a:p>
            <a:r>
              <a:rPr lang="en-US" sz="2400" dirty="0" smtClean="0"/>
              <a:t>Suitable for roughing and finishing operations</a:t>
            </a:r>
            <a:endParaRPr lang="en-US" sz="2400" dirty="0"/>
          </a:p>
        </p:txBody>
      </p:sp>
      <p:pic>
        <p:nvPicPr>
          <p:cNvPr id="2053" name="Picture 5" descr="C:\Users\ajay\Desktop\prashant\ppt images\IMG20230627155412-Photoroom.png"/>
          <p:cNvPicPr>
            <a:picLocks noChangeAspect="1" noChangeArrowheads="1"/>
          </p:cNvPicPr>
          <p:nvPr/>
        </p:nvPicPr>
        <p:blipFill>
          <a:blip r:embed="rId2"/>
          <a:srcRect/>
          <a:stretch>
            <a:fillRect/>
          </a:stretch>
        </p:blipFill>
        <p:spPr bwMode="auto">
          <a:xfrm>
            <a:off x="4419600" y="1066800"/>
            <a:ext cx="3649662" cy="48662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Specifications</a:t>
            </a:r>
            <a:endParaRPr lang="en-US" dirty="0"/>
          </a:p>
        </p:txBody>
      </p:sp>
      <p:sp>
        <p:nvSpPr>
          <p:cNvPr id="5" name="Content Placeholder 4"/>
          <p:cNvSpPr>
            <a:spLocks noGrp="1"/>
          </p:cNvSpPr>
          <p:nvPr>
            <p:ph idx="1"/>
          </p:nvPr>
        </p:nvSpPr>
        <p:spPr>
          <a:xfrm>
            <a:off x="381000" y="1219200"/>
            <a:ext cx="8229600" cy="4525963"/>
          </a:xfrm>
        </p:spPr>
        <p:txBody>
          <a:bodyPr>
            <a:noAutofit/>
          </a:bodyPr>
          <a:lstStyle/>
          <a:p>
            <a:pPr fontAlgn="t">
              <a:buNone/>
            </a:pPr>
            <a:r>
              <a:rPr lang="en-US" sz="1800" b="1" dirty="0" smtClean="0"/>
              <a:t>Machine Structure-</a:t>
            </a:r>
          </a:p>
          <a:p>
            <a:pPr fontAlgn="t"/>
            <a:r>
              <a:rPr lang="en-US" sz="1800" b="1" dirty="0" smtClean="0"/>
              <a:t>Design Type:</a:t>
            </a:r>
            <a:r>
              <a:rPr lang="en-US" sz="1800" dirty="0" smtClean="0"/>
              <a:t> Double-column gantry (fixed or moving bridge)</a:t>
            </a:r>
          </a:p>
          <a:p>
            <a:pPr fontAlgn="t"/>
            <a:r>
              <a:rPr lang="en-US" sz="1800" b="1" dirty="0" smtClean="0"/>
              <a:t>Guide ways:</a:t>
            </a:r>
            <a:r>
              <a:rPr lang="en-US" sz="1800" dirty="0" smtClean="0"/>
              <a:t> Linear roller guide ways</a:t>
            </a:r>
          </a:p>
          <a:p>
            <a:pPr fontAlgn="t"/>
            <a:r>
              <a:rPr lang="en-US" sz="1800" b="1" dirty="0" smtClean="0"/>
              <a:t>Worktable:</a:t>
            </a:r>
            <a:r>
              <a:rPr lang="en-US" sz="1800" dirty="0" smtClean="0"/>
              <a:t> Oversized table for large components</a:t>
            </a:r>
          </a:p>
          <a:p>
            <a:pPr fontAlgn="t">
              <a:buNone/>
            </a:pPr>
            <a:r>
              <a:rPr lang="en-US" sz="1800" dirty="0" smtClean="0"/>
              <a:t>         heavy duty construction.</a:t>
            </a:r>
          </a:p>
          <a:p>
            <a:pPr fontAlgn="t"/>
            <a:r>
              <a:rPr lang="en-US" sz="1800" b="1" dirty="0" smtClean="0"/>
              <a:t>Variable Speed Capability:</a:t>
            </a:r>
            <a:endParaRPr lang="en-US" sz="1800" dirty="0" smtClean="0"/>
          </a:p>
          <a:p>
            <a:pPr fontAlgn="t">
              <a:buNone/>
            </a:pPr>
            <a:r>
              <a:rPr lang="en-US" sz="1800" dirty="0" smtClean="0"/>
              <a:t>       -  LM GUIDES AND BALLSCREWS</a:t>
            </a:r>
          </a:p>
          <a:p>
            <a:pPr fontAlgn="t">
              <a:buNone/>
            </a:pPr>
            <a:r>
              <a:rPr lang="en-US" sz="1800" dirty="0" smtClean="0"/>
              <a:t>       -  SPINDLES SUITABLE FOR PERFORMING THE MILLING</a:t>
            </a:r>
            <a:br>
              <a:rPr lang="en-US" sz="1800" dirty="0" smtClean="0"/>
            </a:br>
            <a:r>
              <a:rPr lang="en-US" sz="1800" dirty="0" smtClean="0"/>
              <a:t>   Supports a wide range of spindle speeds for handling everything from roughing   passes to fine  finishing.</a:t>
            </a:r>
          </a:p>
          <a:p>
            <a:pPr fontAlgn="t"/>
            <a:r>
              <a:rPr lang="en-US" sz="1800" b="1" dirty="0" smtClean="0"/>
              <a:t>Job Clamping:</a:t>
            </a:r>
          </a:p>
          <a:p>
            <a:pPr fontAlgn="t">
              <a:buNone/>
            </a:pPr>
            <a:r>
              <a:rPr lang="en-US" sz="1800" dirty="0" smtClean="0"/>
              <a:t>	hydraulic and pneumatic  fixture suitable to hold parts on</a:t>
            </a:r>
          </a:p>
          <a:p>
            <a:pPr fontAlgn="t">
              <a:buNone/>
            </a:pPr>
            <a:r>
              <a:rPr lang="en-US" sz="1800" dirty="0" smtClean="0"/>
              <a:t>	stations</a:t>
            </a:r>
          </a:p>
          <a:p>
            <a:r>
              <a:rPr lang="en-US" sz="1800" b="1" dirty="0" smtClean="0"/>
              <a:t>Cooling &amp; Lubrication System</a:t>
            </a:r>
            <a:r>
              <a:rPr lang="en-US" sz="1800" dirty="0" smtClean="0"/>
              <a:t/>
            </a:r>
            <a:br>
              <a:rPr lang="en-US" sz="1800" dirty="0" smtClean="0"/>
            </a:br>
            <a:r>
              <a:rPr lang="en-US" sz="1800" dirty="0" smtClean="0"/>
              <a:t>Uses controlled coolant flow and lubrication to manage heat, extend spindle life, and maintain accuracy.</a:t>
            </a:r>
          </a:p>
          <a:p>
            <a:endParaRPr lang="en-US" sz="1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Twin Spindle Gear Teeth Chamfering CNC machine</a:t>
            </a:r>
            <a:br>
              <a:rPr lang="en-US" sz="3200" dirty="0" smtClean="0"/>
            </a:br>
            <a:endParaRPr lang="en-US" sz="3200" dirty="0"/>
          </a:p>
        </p:txBody>
      </p:sp>
      <p:sp>
        <p:nvSpPr>
          <p:cNvPr id="3" name="Content Placeholder 2"/>
          <p:cNvSpPr>
            <a:spLocks noGrp="1"/>
          </p:cNvSpPr>
          <p:nvPr>
            <p:ph idx="1"/>
          </p:nvPr>
        </p:nvSpPr>
        <p:spPr>
          <a:xfrm>
            <a:off x="457200" y="1295400"/>
            <a:ext cx="3733800" cy="4830763"/>
          </a:xfrm>
        </p:spPr>
        <p:txBody>
          <a:bodyPr>
            <a:normAutofit/>
          </a:bodyPr>
          <a:lstStyle/>
          <a:p>
            <a:pPr>
              <a:buNone/>
            </a:pPr>
            <a:r>
              <a:rPr lang="en-US" sz="2400" b="1" dirty="0" smtClean="0"/>
              <a:t>Key Features-</a:t>
            </a:r>
          </a:p>
          <a:p>
            <a:r>
              <a:rPr lang="en-US" sz="2400" dirty="0" smtClean="0"/>
              <a:t>Adjustable chamfer angles</a:t>
            </a:r>
          </a:p>
          <a:p>
            <a:r>
              <a:rPr lang="en-US" sz="2400" dirty="0" smtClean="0"/>
              <a:t>Suitable for straight edges, curves, and internal/external corners</a:t>
            </a:r>
          </a:p>
          <a:p>
            <a:r>
              <a:rPr lang="en-US" sz="2400" dirty="0" smtClean="0"/>
              <a:t>High precision and smooth finish</a:t>
            </a:r>
          </a:p>
          <a:p>
            <a:r>
              <a:rPr lang="en-US" sz="2400" dirty="0" smtClean="0"/>
              <a:t>Reduces manual effort and time</a:t>
            </a:r>
          </a:p>
          <a:p>
            <a:endParaRPr lang="en-US" sz="2400" dirty="0"/>
          </a:p>
        </p:txBody>
      </p:sp>
      <p:pic>
        <p:nvPicPr>
          <p:cNvPr id="4" name="Picture 3">
            <a:extLst>
              <a:ext uri="{FF2B5EF4-FFF2-40B4-BE49-F238E27FC236}">
                <a16:creationId xmlns="" xmlns:a16="http://schemas.microsoft.com/office/drawing/2014/main" id="{8CDA53C8-485D-4B37-B5FB-E615B2EBB9E2}"/>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267200" y="1219200"/>
            <a:ext cx="4495800" cy="4876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Specifications</a:t>
            </a:r>
            <a:endParaRPr lang="en-US" dirty="0"/>
          </a:p>
        </p:txBody>
      </p:sp>
      <p:sp>
        <p:nvSpPr>
          <p:cNvPr id="3" name="Content Placeholder 2"/>
          <p:cNvSpPr>
            <a:spLocks noGrp="1"/>
          </p:cNvSpPr>
          <p:nvPr>
            <p:ph idx="1"/>
          </p:nvPr>
        </p:nvSpPr>
        <p:spPr/>
        <p:txBody>
          <a:bodyPr>
            <a:normAutofit/>
          </a:bodyPr>
          <a:lstStyle/>
          <a:p>
            <a:pPr>
              <a:buNone/>
            </a:pPr>
            <a:r>
              <a:rPr lang="en-US" sz="2000" b="1" dirty="0" smtClean="0"/>
              <a:t>Machine Overview:</a:t>
            </a:r>
          </a:p>
          <a:p>
            <a:r>
              <a:rPr lang="en-US" sz="2000" dirty="0" smtClean="0"/>
              <a:t>Specialized for chamfering &amp; debarring gear teeth</a:t>
            </a:r>
          </a:p>
          <a:p>
            <a:pPr>
              <a:buNone/>
            </a:pPr>
            <a:r>
              <a:rPr lang="en-US" sz="2000" b="1" dirty="0" smtClean="0"/>
              <a:t>Machine Construction:</a:t>
            </a:r>
          </a:p>
          <a:p>
            <a:r>
              <a:rPr lang="en-US" sz="2000" dirty="0" smtClean="0"/>
              <a:t>Rigid structure for vibration-free operation</a:t>
            </a:r>
          </a:p>
          <a:p>
            <a:r>
              <a:rPr lang="en-US" sz="2000" dirty="0" smtClean="0"/>
              <a:t>Horizontal/vertical head design depending on model</a:t>
            </a:r>
          </a:p>
          <a:p>
            <a:r>
              <a:rPr lang="en-US" sz="2000" dirty="0" smtClean="0"/>
              <a:t>Pneumatic and hydraulic Fixture for holding  gears</a:t>
            </a:r>
          </a:p>
          <a:p>
            <a:pPr>
              <a:buNone/>
            </a:pPr>
            <a:r>
              <a:rPr lang="en-US" sz="2000" b="1" dirty="0" smtClean="0"/>
              <a:t>Chamfering Capability</a:t>
            </a:r>
          </a:p>
          <a:p>
            <a:r>
              <a:rPr lang="en-US" sz="2000" dirty="0" smtClean="0"/>
              <a:t>Spindle water-cooled</a:t>
            </a:r>
          </a:p>
          <a:p>
            <a:r>
              <a:rPr lang="en-US" sz="2000" dirty="0" smtClean="0"/>
              <a:t>Automatic central lubrication system.</a:t>
            </a:r>
          </a:p>
          <a:p>
            <a:r>
              <a:rPr lang="en-US" sz="2000" dirty="0" smtClean="0"/>
              <a:t>variable  RPM</a:t>
            </a:r>
          </a:p>
          <a:p>
            <a:r>
              <a:rPr lang="en-US" sz="2000" dirty="0" smtClean="0"/>
              <a:t>precision LM guides and ball screws</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Oil Hole Drilling CNC Machine</a:t>
            </a:r>
            <a:endParaRPr lang="en-US" dirty="0"/>
          </a:p>
        </p:txBody>
      </p:sp>
      <p:sp>
        <p:nvSpPr>
          <p:cNvPr id="3" name="Content Placeholder 2"/>
          <p:cNvSpPr>
            <a:spLocks noGrp="1"/>
          </p:cNvSpPr>
          <p:nvPr>
            <p:ph idx="1"/>
          </p:nvPr>
        </p:nvSpPr>
        <p:spPr>
          <a:xfrm>
            <a:off x="457200" y="1295400"/>
            <a:ext cx="4495800" cy="4830763"/>
          </a:xfrm>
        </p:spPr>
        <p:txBody>
          <a:bodyPr>
            <a:normAutofit/>
          </a:bodyPr>
          <a:lstStyle/>
          <a:p>
            <a:pPr>
              <a:buNone/>
            </a:pPr>
            <a:r>
              <a:rPr lang="en-US" sz="2400" b="1" dirty="0" smtClean="0"/>
              <a:t>Machine Overview</a:t>
            </a:r>
          </a:p>
          <a:p>
            <a:r>
              <a:rPr lang="en-US" sz="2400" dirty="0" smtClean="0"/>
              <a:t>Designed for </a:t>
            </a:r>
            <a:r>
              <a:rPr lang="en-US" sz="2400" b="1" dirty="0" smtClean="0"/>
              <a:t>deep-hole drilling</a:t>
            </a:r>
            <a:r>
              <a:rPr lang="en-US" sz="2400" dirty="0" smtClean="0"/>
              <a:t>, </a:t>
            </a:r>
            <a:r>
              <a:rPr lang="en-US" sz="2400" b="1" dirty="0" smtClean="0"/>
              <a:t>gun drilling</a:t>
            </a:r>
            <a:r>
              <a:rPr lang="en-US" sz="2400" dirty="0" smtClean="0"/>
              <a:t>, and </a:t>
            </a:r>
            <a:r>
              <a:rPr lang="en-US" sz="2400" b="1" dirty="0" smtClean="0"/>
              <a:t>oil-hole drilling</a:t>
            </a:r>
            <a:r>
              <a:rPr lang="en-US" sz="2400" dirty="0" smtClean="0"/>
              <a:t> in shafts and rotating components</a:t>
            </a:r>
          </a:p>
          <a:p>
            <a:r>
              <a:rPr lang="en-US" sz="2400" dirty="0" smtClean="0"/>
              <a:t>Suitable for: </a:t>
            </a:r>
            <a:r>
              <a:rPr lang="en-US" sz="2400" b="1" dirty="0" smtClean="0"/>
              <a:t>Automotive crankshafts</a:t>
            </a:r>
            <a:r>
              <a:rPr lang="en-US" sz="2400" dirty="0" smtClean="0"/>
              <a:t>, </a:t>
            </a:r>
            <a:r>
              <a:rPr lang="en-US" sz="2400" b="1" dirty="0" smtClean="0"/>
              <a:t>camshafts</a:t>
            </a:r>
            <a:r>
              <a:rPr lang="en-US" sz="2400" dirty="0" smtClean="0"/>
              <a:t>, </a:t>
            </a:r>
            <a:r>
              <a:rPr lang="en-US" sz="2400" b="1" dirty="0" smtClean="0"/>
              <a:t>machine tool spindles</a:t>
            </a:r>
            <a:r>
              <a:rPr lang="en-US" sz="2400" dirty="0" smtClean="0"/>
              <a:t>, </a:t>
            </a:r>
            <a:r>
              <a:rPr lang="en-US" sz="2400" b="1" dirty="0" smtClean="0"/>
              <a:t>hydraulic cylinders</a:t>
            </a:r>
            <a:r>
              <a:rPr lang="en-US" sz="2400" dirty="0" smtClean="0"/>
              <a:t>, precision shafts</a:t>
            </a:r>
          </a:p>
          <a:p>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Specifications</a:t>
            </a:r>
            <a:endParaRPr lang="en-US" dirty="0"/>
          </a:p>
        </p:txBody>
      </p:sp>
      <p:sp>
        <p:nvSpPr>
          <p:cNvPr id="3" name="Content Placeholder 2"/>
          <p:cNvSpPr>
            <a:spLocks noGrp="1"/>
          </p:cNvSpPr>
          <p:nvPr>
            <p:ph idx="1"/>
          </p:nvPr>
        </p:nvSpPr>
        <p:spPr>
          <a:xfrm>
            <a:off x="457200" y="1447800"/>
            <a:ext cx="8229600" cy="4525963"/>
          </a:xfrm>
        </p:spPr>
        <p:txBody>
          <a:bodyPr>
            <a:noAutofit/>
          </a:bodyPr>
          <a:lstStyle/>
          <a:p>
            <a:pPr>
              <a:buNone/>
            </a:pPr>
            <a:r>
              <a:rPr lang="en-US" sz="1800" b="1" dirty="0" smtClean="0"/>
              <a:t>CNC Machine Key Features</a:t>
            </a:r>
          </a:p>
          <a:p>
            <a:r>
              <a:rPr lang="en-US" sz="1800" dirty="0" smtClean="0"/>
              <a:t>Multi-axis CNC control</a:t>
            </a:r>
          </a:p>
          <a:p>
            <a:r>
              <a:rPr lang="en-US" sz="1800" dirty="0" smtClean="0"/>
              <a:t>Precision angle drilling (0°–45° or more)</a:t>
            </a:r>
          </a:p>
          <a:p>
            <a:r>
              <a:rPr lang="en-US" sz="1800" dirty="0" smtClean="0"/>
              <a:t>Deep hole drilling capability</a:t>
            </a:r>
          </a:p>
          <a:p>
            <a:r>
              <a:rPr lang="en-US" sz="1800" dirty="0" smtClean="0"/>
              <a:t>Rigid machine structure for vibration-free drilling</a:t>
            </a:r>
          </a:p>
          <a:p>
            <a:pPr>
              <a:buNone/>
            </a:pPr>
            <a:r>
              <a:rPr lang="en-US" sz="1800" b="1" dirty="0" smtClean="0"/>
              <a:t>Machine Components</a:t>
            </a:r>
          </a:p>
          <a:p>
            <a:r>
              <a:rPr lang="en-US" sz="1800" dirty="0" smtClean="0"/>
              <a:t>CNC control panel</a:t>
            </a:r>
          </a:p>
          <a:p>
            <a:r>
              <a:rPr lang="en-US" sz="1800" dirty="0" smtClean="0"/>
              <a:t>High-speed drilling spindle</a:t>
            </a:r>
          </a:p>
          <a:p>
            <a:r>
              <a:rPr lang="en-US" sz="1800" dirty="0" smtClean="0"/>
              <a:t>Servo-controlled X, Y, Z axes</a:t>
            </a:r>
          </a:p>
          <a:p>
            <a:r>
              <a:rPr lang="en-US" sz="1800" dirty="0" smtClean="0"/>
              <a:t>Rotational A/B axis (optional)</a:t>
            </a:r>
          </a:p>
          <a:p>
            <a:r>
              <a:rPr lang="en-US" sz="1800" dirty="0" smtClean="0"/>
              <a:t>Hydraulic/pneumatic fixtures</a:t>
            </a:r>
          </a:p>
          <a:p>
            <a:r>
              <a:rPr lang="en-US" sz="1800" dirty="0" smtClean="0"/>
              <a:t>Coolant tank with high-pressure pump</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Sliding Head CNC Machine </a:t>
            </a:r>
            <a:endParaRPr lang="en-US" dirty="0"/>
          </a:p>
        </p:txBody>
      </p:sp>
      <p:sp>
        <p:nvSpPr>
          <p:cNvPr id="3" name="Content Placeholder 2"/>
          <p:cNvSpPr>
            <a:spLocks noGrp="1"/>
          </p:cNvSpPr>
          <p:nvPr>
            <p:ph idx="1"/>
          </p:nvPr>
        </p:nvSpPr>
        <p:spPr>
          <a:xfrm>
            <a:off x="457200" y="1524000"/>
            <a:ext cx="4267200" cy="4602163"/>
          </a:xfrm>
        </p:spPr>
        <p:txBody>
          <a:bodyPr>
            <a:normAutofit/>
          </a:bodyPr>
          <a:lstStyle/>
          <a:p>
            <a:r>
              <a:rPr lang="en-US" sz="2800" dirty="0" smtClean="0"/>
              <a:t>CNC Sliding Head Machines are advanced turning centers</a:t>
            </a:r>
          </a:p>
          <a:p>
            <a:r>
              <a:rPr lang="en-US" sz="2800" dirty="0" smtClean="0"/>
              <a:t>Also known as </a:t>
            </a:r>
            <a:r>
              <a:rPr lang="en-US" sz="2800" i="1" dirty="0" smtClean="0"/>
              <a:t>Swiss-Type Automatic Lathes</a:t>
            </a:r>
            <a:endParaRPr lang="en-US" sz="2800" dirty="0" smtClean="0"/>
          </a:p>
          <a:p>
            <a:r>
              <a:rPr lang="en-US" sz="2800" dirty="0" smtClean="0"/>
              <a:t>Designed for high-precision, small diameter, long shaft components</a:t>
            </a:r>
          </a:p>
          <a:p>
            <a:r>
              <a:rPr lang="en-US" sz="2800" dirty="0" smtClean="0"/>
              <a:t>Ideal for mass production</a:t>
            </a:r>
          </a:p>
          <a:p>
            <a:endParaRPr lang="en-US" sz="2800" dirty="0"/>
          </a:p>
        </p:txBody>
      </p:sp>
      <p:pic>
        <p:nvPicPr>
          <p:cNvPr id="1026" name="Picture 2" descr="C:\Users\ajay\Desktop\prashant\cnc-sliding-head-automatic-machine.png"/>
          <p:cNvPicPr>
            <a:picLocks noChangeAspect="1" noChangeArrowheads="1"/>
          </p:cNvPicPr>
          <p:nvPr/>
        </p:nvPicPr>
        <p:blipFill>
          <a:blip r:embed="rId2" cstate="print"/>
          <a:srcRect/>
          <a:stretch>
            <a:fillRect/>
          </a:stretch>
        </p:blipFill>
        <p:spPr bwMode="auto">
          <a:xfrm>
            <a:off x="5105399" y="1371600"/>
            <a:ext cx="3383343" cy="483051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Specifications</a:t>
            </a:r>
            <a:endParaRPr lang="en-US" dirty="0"/>
          </a:p>
        </p:txBody>
      </p:sp>
      <p:sp>
        <p:nvSpPr>
          <p:cNvPr id="3" name="Content Placeholder 2"/>
          <p:cNvSpPr>
            <a:spLocks noGrp="1"/>
          </p:cNvSpPr>
          <p:nvPr>
            <p:ph idx="1"/>
          </p:nvPr>
        </p:nvSpPr>
        <p:spPr>
          <a:xfrm>
            <a:off x="533400" y="838200"/>
            <a:ext cx="8229600" cy="4525963"/>
          </a:xfrm>
        </p:spPr>
        <p:txBody>
          <a:bodyPr>
            <a:noAutofit/>
          </a:bodyPr>
          <a:lstStyle/>
          <a:p>
            <a:endParaRPr lang="en-US" sz="1800" b="1" dirty="0" smtClean="0">
              <a:latin typeface="+mj-lt"/>
            </a:endParaRPr>
          </a:p>
          <a:p>
            <a:pPr>
              <a:buNone/>
            </a:pPr>
            <a:r>
              <a:rPr lang="en-US" sz="1800" b="1" dirty="0" smtClean="0">
                <a:latin typeface="+mj-lt"/>
              </a:rPr>
              <a:t>Main Features</a:t>
            </a:r>
          </a:p>
          <a:p>
            <a:r>
              <a:rPr lang="en-US" sz="1800" dirty="0" smtClean="0">
                <a:latin typeface="+mj-lt"/>
              </a:rPr>
              <a:t>High precision turning</a:t>
            </a:r>
          </a:p>
          <a:p>
            <a:r>
              <a:rPr lang="en-US" sz="1800" dirty="0" smtClean="0">
                <a:latin typeface="+mj-lt"/>
              </a:rPr>
              <a:t>Capability for simultaneous machining</a:t>
            </a:r>
          </a:p>
          <a:p>
            <a:r>
              <a:rPr lang="en-US" sz="1800" dirty="0" smtClean="0">
                <a:latin typeface="+mj-lt"/>
              </a:rPr>
              <a:t>Supports long, slender parts</a:t>
            </a:r>
          </a:p>
          <a:p>
            <a:r>
              <a:rPr lang="en-US" sz="1800" dirty="0" smtClean="0">
                <a:latin typeface="+mj-lt"/>
              </a:rPr>
              <a:t>Fast cycle times</a:t>
            </a:r>
          </a:p>
          <a:p>
            <a:r>
              <a:rPr lang="en-US" sz="1800" dirty="0" smtClean="0">
                <a:latin typeface="+mj-lt"/>
              </a:rPr>
              <a:t>Multiple tools mounted for complex operations</a:t>
            </a:r>
          </a:p>
          <a:p>
            <a:r>
              <a:rPr lang="en-US" sz="1800" dirty="0" smtClean="0">
                <a:latin typeface="+mj-lt"/>
              </a:rPr>
              <a:t>Suitable for continuous production</a:t>
            </a:r>
            <a:endParaRPr lang="en-US" sz="1800" b="1" dirty="0" smtClean="0">
              <a:latin typeface="+mj-lt"/>
            </a:endParaRPr>
          </a:p>
          <a:p>
            <a:pPr>
              <a:buNone/>
            </a:pPr>
            <a:r>
              <a:rPr lang="en-US" sz="1800" b="1" dirty="0" smtClean="0">
                <a:latin typeface="+mj-lt"/>
              </a:rPr>
              <a:t> Key Components</a:t>
            </a:r>
          </a:p>
          <a:p>
            <a:r>
              <a:rPr lang="en-US" sz="1800" dirty="0" smtClean="0">
                <a:latin typeface="+mj-lt"/>
              </a:rPr>
              <a:t>Sliding Headstock</a:t>
            </a:r>
          </a:p>
          <a:p>
            <a:r>
              <a:rPr lang="en-US" sz="1800" dirty="0" smtClean="0">
                <a:latin typeface="+mj-lt"/>
              </a:rPr>
              <a:t>Guide Bush / Guide Bushing</a:t>
            </a:r>
          </a:p>
          <a:p>
            <a:r>
              <a:rPr lang="en-US" sz="1800" dirty="0" smtClean="0">
                <a:latin typeface="+mj-lt"/>
              </a:rPr>
              <a:t>Tool Post / Tool Carrier</a:t>
            </a:r>
          </a:p>
          <a:p>
            <a:r>
              <a:rPr lang="en-US" sz="1800" dirty="0" smtClean="0">
                <a:latin typeface="+mj-lt"/>
              </a:rPr>
              <a:t>Gang-type Tooling System</a:t>
            </a:r>
          </a:p>
          <a:p>
            <a:r>
              <a:rPr lang="en-US" sz="1800" dirty="0" smtClean="0">
                <a:latin typeface="+mj-lt"/>
              </a:rPr>
              <a:t>Bar Feeder</a:t>
            </a:r>
          </a:p>
          <a:p>
            <a:r>
              <a:rPr lang="en-US" sz="1800" dirty="0" smtClean="0">
                <a:latin typeface="+mj-lt"/>
              </a:rPr>
              <a:t>Coolant System</a:t>
            </a:r>
          </a:p>
          <a:p>
            <a:r>
              <a:rPr lang="en-US" sz="1800" dirty="0" smtClean="0">
                <a:latin typeface="+mj-lt"/>
              </a:rPr>
              <a:t>Control Panel (CNC)</a:t>
            </a:r>
          </a:p>
          <a:p>
            <a:endParaRPr lang="en-US" sz="1800" dirty="0">
              <a:latin typeface="+mj-l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755</TotalTime>
  <Words>771</Words>
  <Application>Microsoft Office PowerPoint</Application>
  <PresentationFormat>On-screen Show (4:3)</PresentationFormat>
  <Paragraphs>121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OCTAGON MANUFACTURING TECHNOLOGY</vt:lpstr>
      <vt:lpstr>VISION</vt:lpstr>
      <vt:lpstr>Slide 3</vt:lpstr>
      <vt:lpstr>INTRODUCTION </vt:lpstr>
      <vt:lpstr>Product List</vt:lpstr>
      <vt:lpstr>Five Axis CNC Precision Drilling And Milling Machine</vt:lpstr>
      <vt:lpstr>Technical Overview</vt:lpstr>
      <vt:lpstr>5 AXIS SPM VMC</vt:lpstr>
      <vt:lpstr>Twin Spindle Gantry mill CNC Machine </vt:lpstr>
      <vt:lpstr>Technical Specifications</vt:lpstr>
      <vt:lpstr>Twin Spindle Gear Teeth Chamfering CNC machine </vt:lpstr>
      <vt:lpstr>Technical Specifications</vt:lpstr>
      <vt:lpstr>Oil Hole Drilling CNC Machine</vt:lpstr>
      <vt:lpstr>Technical Specifications</vt:lpstr>
      <vt:lpstr>Sliding Head CNC Machine </vt:lpstr>
      <vt:lpstr>Technical Specifications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OCTAGON MANUFACTURING TECHNOLOGY</dc:title>
  <dc:creator>ajay</dc:creator>
  <cp:lastModifiedBy>ajay</cp:lastModifiedBy>
  <cp:revision>115</cp:revision>
  <dcterms:created xsi:type="dcterms:W3CDTF">2006-08-16T00:00:00Z</dcterms:created>
  <dcterms:modified xsi:type="dcterms:W3CDTF">2025-12-13T10:44:43Z</dcterms:modified>
</cp:coreProperties>
</file>